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3" r:id="rId3"/>
    <p:sldId id="268" r:id="rId4"/>
    <p:sldId id="259" r:id="rId5"/>
    <p:sldId id="258" r:id="rId6"/>
    <p:sldId id="257" r:id="rId7"/>
    <p:sldId id="256" r:id="rId8"/>
    <p:sldId id="260" r:id="rId9"/>
    <p:sldId id="261" r:id="rId10"/>
    <p:sldId id="264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45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1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59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4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7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1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2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2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9F23-EBEC-48CD-9171-525770D3F8A9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CCA397-9F2E-44FB-83B3-5B04EB4B6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9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18254"/>
            <a:ext cx="10474486" cy="654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80434" y="417318"/>
            <a:ext cx="9352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Открытия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южно-азиатских народов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65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6" y="409186"/>
            <a:ext cx="10981352" cy="624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00011" y="695459"/>
            <a:ext cx="431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Древние индийцы: открытие Малайского архипелага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006" y="2034212"/>
            <a:ext cx="3206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Поиски </a:t>
            </a:r>
            <a:r>
              <a:rPr lang="ru-RU" b="1" dirty="0"/>
              <a:t>новых торговых партнеров привели в IV–III вв. до н. з. к резкому увеличению активности древнеиндийских купцов по всему побережью Индокитайского п-ова, в том числе и на юге п-ова Малакка (Малайя-</a:t>
            </a:r>
            <a:r>
              <a:rPr lang="ru-RU" b="1" dirty="0" err="1"/>
              <a:t>двипа</a:t>
            </a:r>
            <a:r>
              <a:rPr lang="ru-RU" b="1" dirty="0"/>
              <a:t>).  Название «Малайя» (от дравидийского «</a:t>
            </a:r>
            <a:r>
              <a:rPr lang="ru-RU" b="1" dirty="0" err="1"/>
              <a:t>малай</a:t>
            </a:r>
            <a:r>
              <a:rPr lang="ru-RU" b="1" dirty="0"/>
              <a:t>» — холм) получили многие географические объекты юга п-ова Индокитай.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0165" y="270762"/>
            <a:ext cx="27818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Здесь Малаккский пролив резко сужается и буквально забит островами. По этому мосту индийцы легко переправились на центральную низменную часть Суматры — Ява-</a:t>
            </a:r>
            <a:r>
              <a:rPr lang="ru-RU" b="1" dirty="0" err="1"/>
              <a:t>двипу</a:t>
            </a:r>
            <a:r>
              <a:rPr lang="ru-RU" b="1" dirty="0"/>
              <a:t> («Просяной остров»), положив начало открытию крупнейшего на Земле Малайского архипелага. Продвигаясь к югу, они пересекли экватор и проникли к южной оконечности Суматры, названной Куса-</a:t>
            </a:r>
            <a:r>
              <a:rPr lang="ru-RU" b="1" dirty="0" err="1"/>
              <a:t>двипа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11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87" y="27292"/>
            <a:ext cx="5598941" cy="683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11369" y="463640"/>
            <a:ext cx="54261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Суматре или Яве индийские торговцы или разведчики узнали о стране </a:t>
            </a:r>
            <a:r>
              <a:rPr lang="ru-RU" b="1" dirty="0" err="1"/>
              <a:t>Карпура-двипа</a:t>
            </a:r>
            <a:r>
              <a:rPr lang="ru-RU" b="1" dirty="0"/>
              <a:t>, лежавшей на востоке, за проливом, и богатой не только </a:t>
            </a:r>
            <a:r>
              <a:rPr lang="ru-RU" b="1" dirty="0" err="1"/>
              <a:t>камфорой</a:t>
            </a:r>
            <a:r>
              <a:rPr lang="ru-RU" b="1" dirty="0"/>
              <a:t>, но и золотом. Форсировав пролив </a:t>
            </a:r>
            <a:r>
              <a:rPr lang="ru-RU" b="1" dirty="0" err="1"/>
              <a:t>Каримата</a:t>
            </a:r>
            <a:r>
              <a:rPr lang="ru-RU" b="1" dirty="0"/>
              <a:t>, они высадились на западном берегу этого открытого ими Камфорного острова (</a:t>
            </a:r>
            <a:r>
              <a:rPr lang="ru-RU" b="1" dirty="0" smtClean="0"/>
              <a:t>Калимантан), </a:t>
            </a:r>
            <a:r>
              <a:rPr lang="ru-RU" b="1" dirty="0"/>
              <a:t>проследили его северное побережье — более 1100 км — и первыми достигли о. </a:t>
            </a:r>
            <a:r>
              <a:rPr lang="ru-RU" b="1" dirty="0" err="1" smtClean="0"/>
              <a:t>Лусон</a:t>
            </a:r>
            <a:r>
              <a:rPr lang="ru-RU" b="1" dirty="0" smtClean="0"/>
              <a:t>, крупнейшего </a:t>
            </a:r>
            <a:r>
              <a:rPr lang="ru-RU" b="1" dirty="0"/>
              <a:t>в Филиппинском архипелаге. </a:t>
            </a:r>
          </a:p>
          <a:p>
            <a:pPr algn="ctr"/>
            <a:r>
              <a:rPr lang="ru-RU" b="1" dirty="0" smtClean="0"/>
              <a:t>Археологическими </a:t>
            </a:r>
            <a:r>
              <a:rPr lang="ru-RU" b="1" dirty="0"/>
              <a:t>раскопками на </a:t>
            </a:r>
            <a:r>
              <a:rPr lang="ru-RU" b="1" dirty="0" err="1"/>
              <a:t>Лусоне</a:t>
            </a:r>
            <a:r>
              <a:rPr lang="ru-RU" b="1" dirty="0"/>
              <a:t> обнаружены многочисленные предметы, датируемые концом I тысячелетия до </a:t>
            </a:r>
            <a:r>
              <a:rPr lang="ru-RU" b="1" dirty="0" smtClean="0"/>
              <a:t>         н</a:t>
            </a:r>
            <a:r>
              <a:rPr lang="ru-RU" b="1" dirty="0"/>
              <a:t>. э., — ножи, топоры, дротики, бусы из стекла и полудрагоценных камней, явно индийского происхождения. Аналогичные предметы, встреченные при раскопках на п-ове Малакка, Яве и Северном Калимантане, представляют собой ясное свидетельство торговых контактов между Северными Филиппинами и Южной Индией. </a:t>
            </a:r>
          </a:p>
        </p:txBody>
      </p:sp>
    </p:spTree>
    <p:extLst>
      <p:ext uri="{BB962C8B-B14F-4D97-AF65-F5344CB8AC3E}">
        <p14:creationId xmlns:p14="http://schemas.microsoft.com/office/powerpoint/2010/main" val="7481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11" y="0"/>
            <a:ext cx="100667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97932" y="-75490"/>
            <a:ext cx="37346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Хараппанцы</a:t>
            </a:r>
            <a:r>
              <a:rPr lang="ru-RU" sz="2400" b="1" dirty="0">
                <a:solidFill>
                  <a:srgbClr val="FF0000"/>
                </a:solidFill>
              </a:rPr>
              <a:t>: открытие Индийского субконтинента и Индийского </a:t>
            </a:r>
            <a:r>
              <a:rPr lang="ru-RU" sz="2400" b="1" dirty="0" smtClean="0">
                <a:solidFill>
                  <a:srgbClr val="FF0000"/>
                </a:solidFill>
              </a:rPr>
              <a:t>океана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Продвигались на </a:t>
            </a:r>
            <a:r>
              <a:rPr lang="ru-RU" sz="1600" b="1" dirty="0">
                <a:solidFill>
                  <a:srgbClr val="002060"/>
                </a:solidFill>
              </a:rPr>
              <a:t>север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по широкой (200–300 км) долине нижнего и среднего Инда — западной части плоской Индо-Гангской равнины. Они освоили оба берега этой капризной, делящейся на ряд проток и рукавов реки на протяжении более 1500 км. На ее правобережье они обнаружили окраинные горы Иранского нагорья, резко обрывающиеся к долине Инда и населенные воинственными племенами, — Сулеймановы горы и хр. </a:t>
            </a:r>
            <a:r>
              <a:rPr lang="ru-RU" sz="1600" b="1" dirty="0" err="1">
                <a:solidFill>
                  <a:srgbClr val="002060"/>
                </a:solidFill>
              </a:rPr>
              <a:t>Киртхар</a:t>
            </a:r>
            <a:r>
              <a:rPr lang="ru-RU" sz="1600" b="1" dirty="0">
                <a:solidFill>
                  <a:srgbClr val="002060"/>
                </a:solidFill>
              </a:rPr>
              <a:t>,— послужившие естественной границей их распространения далее к западу.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8540" y="193183"/>
            <a:ext cx="37434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</a:rPr>
              <a:t>На востоке они открыли пустыню Тар, которая тогда была значительно меньше, и заселили ее западные окраины, использовав обильные грунтовые воды и небольшие озера, занимавшие понижения между песчаными грядами. На севере они открыли Пенджаб (</a:t>
            </a:r>
            <a:r>
              <a:rPr lang="ru-RU" sz="1600" b="1" dirty="0" err="1">
                <a:solidFill>
                  <a:srgbClr val="002060"/>
                </a:solidFill>
              </a:rPr>
              <a:t>Пятиречье</a:t>
            </a:r>
            <a:r>
              <a:rPr lang="ru-RU" sz="1600" b="1" dirty="0">
                <a:solidFill>
                  <a:srgbClr val="002060"/>
                </a:solidFill>
              </a:rPr>
              <a:t>) с песчаной пустыней </a:t>
            </a:r>
            <a:r>
              <a:rPr lang="ru-RU" sz="1600" b="1" dirty="0" err="1">
                <a:solidFill>
                  <a:srgbClr val="002060"/>
                </a:solidFill>
              </a:rPr>
              <a:t>Тхал</a:t>
            </a:r>
            <a:r>
              <a:rPr lang="ru-RU" sz="1600" b="1" dirty="0">
                <a:solidFill>
                  <a:srgbClr val="002060"/>
                </a:solidFill>
              </a:rPr>
              <a:t>, освоили все его реки, часто меняющие свои русла, — </a:t>
            </a:r>
            <a:r>
              <a:rPr lang="ru-RU" sz="1600" b="1" dirty="0" err="1">
                <a:solidFill>
                  <a:srgbClr val="002060"/>
                </a:solidFill>
              </a:rPr>
              <a:t>Джелам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Чинаб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Рави</a:t>
            </a:r>
            <a:r>
              <a:rPr lang="ru-RU" sz="1600" b="1" dirty="0">
                <a:solidFill>
                  <a:srgbClr val="002060"/>
                </a:solidFill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</a:rPr>
              <a:t>Сатледж</a:t>
            </a:r>
            <a:r>
              <a:rPr lang="ru-RU" sz="1600" b="1" dirty="0">
                <a:solidFill>
                  <a:srgbClr val="002060"/>
                </a:solidFill>
              </a:rPr>
              <a:t> (пятая — сам Инд), а также низовья Кабула, крупнейшего правого притока Инда. </a:t>
            </a:r>
            <a:r>
              <a:rPr lang="ru-RU" sz="1600" b="1" dirty="0" err="1">
                <a:solidFill>
                  <a:srgbClr val="002060"/>
                </a:solidFill>
              </a:rPr>
              <a:t>Хараппанцы</a:t>
            </a:r>
            <a:r>
              <a:rPr lang="ru-RU" sz="1600" b="1" dirty="0">
                <a:solidFill>
                  <a:srgbClr val="002060"/>
                </a:solidFill>
              </a:rPr>
              <a:t> проследили перечисленные левые притоки Инда от устьев до выхода из гор </a:t>
            </a:r>
            <a:r>
              <a:rPr lang="ru-RU" sz="1600" b="1" dirty="0" err="1">
                <a:solidFill>
                  <a:srgbClr val="002060"/>
                </a:solidFill>
              </a:rPr>
              <a:t>Сивалик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Предгималаи</a:t>
            </a:r>
            <a:r>
              <a:rPr lang="ru-RU" sz="1600" b="1" dirty="0">
                <a:solidFill>
                  <a:srgbClr val="002060"/>
                </a:solidFill>
              </a:rPr>
              <a:t>), круто поднимающихся над Индо-Гангской равниной, и, следовательно, положили начало открытию высочайшей на Земле горной системы Гималаев, откуда в их города поступал строительный лес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9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4" y="140677"/>
            <a:ext cx="57751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49251" y="140677"/>
            <a:ext cx="47136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Продвигаясь от дельты Инда на восток и обходя пустыню Тар с юга, </a:t>
            </a:r>
            <a:r>
              <a:rPr lang="ru-RU" b="1" dirty="0" err="1"/>
              <a:t>хараппанцы</a:t>
            </a:r>
            <a:r>
              <a:rPr lang="ru-RU" b="1" dirty="0"/>
              <a:t> открыли Большой и Малый </a:t>
            </a:r>
            <a:r>
              <a:rPr lang="ru-RU" b="1" dirty="0" err="1"/>
              <a:t>Качский</a:t>
            </a:r>
            <a:r>
              <a:rPr lang="ru-RU" b="1" dirty="0"/>
              <a:t> </a:t>
            </a:r>
            <a:r>
              <a:rPr lang="ru-RU" b="1" dirty="0" err="1"/>
              <a:t>Ранн</a:t>
            </a:r>
            <a:r>
              <a:rPr lang="ru-RU" b="1" dirty="0"/>
              <a:t>, тогда, возможно, представлявшие собой мелкий и длинный (более 300 км) залив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/>
              <a:t>Не позднее XXV в. до н. э. они проникли на п-ов </a:t>
            </a:r>
            <a:r>
              <a:rPr lang="ru-RU" b="1" dirty="0" err="1"/>
              <a:t>Катхиявар</a:t>
            </a:r>
            <a:r>
              <a:rPr lang="ru-RU" b="1" dirty="0"/>
              <a:t>, где основали 40 городов, положив начало открытию Индостанского п-ова (около 2 млн. км²). </a:t>
            </a:r>
            <a:endParaRPr lang="ru-RU" b="1" dirty="0" smtClean="0"/>
          </a:p>
          <a:p>
            <a:pPr algn="ctr"/>
            <a:r>
              <a:rPr lang="ru-RU" b="1" dirty="0"/>
              <a:t>Экспансия </a:t>
            </a:r>
            <a:r>
              <a:rPr lang="ru-RU" b="1" dirty="0" err="1"/>
              <a:t>хараппанцев</a:t>
            </a:r>
            <a:r>
              <a:rPr lang="ru-RU" b="1" dirty="0"/>
              <a:t> на запад от устья Инда шла к берегу Аравийского моря, примерно до 60° в. д. Они освоили длинную (около 1000 км) сравнительно узкую (50–100 км) полосу, основав небольшие колонии и торговые аванпосты. При этом они открыли залив </a:t>
            </a:r>
            <a:r>
              <a:rPr lang="ru-RU" b="1" dirty="0" err="1"/>
              <a:t>Сонмияни</a:t>
            </a:r>
            <a:r>
              <a:rPr lang="ru-RU" b="1" dirty="0"/>
              <a:t>, нижние течения многочисленных мелких рек, впадающих в Аравийское море, Оманский залив, и </a:t>
            </a:r>
            <a:r>
              <a:rPr lang="ru-RU" b="1" dirty="0" err="1"/>
              <a:t>Макранский</a:t>
            </a:r>
            <a:r>
              <a:rPr lang="ru-RU" b="1" dirty="0"/>
              <a:t> Береговой хребет. </a:t>
            </a:r>
          </a:p>
        </p:txBody>
      </p:sp>
    </p:spTree>
    <p:extLst>
      <p:ext uri="{BB962C8B-B14F-4D97-AF65-F5344CB8AC3E}">
        <p14:creationId xmlns:p14="http://schemas.microsoft.com/office/powerpoint/2010/main" val="17896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041008"/>
            <a:ext cx="5192149" cy="5192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23" y="313488"/>
            <a:ext cx="3277772" cy="6336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0947" y="313488"/>
            <a:ext cx="307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хараппанцы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1" y="140677"/>
            <a:ext cx="5233182" cy="656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31683" y="296214"/>
            <a:ext cx="516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Индоарии</a:t>
            </a:r>
            <a:r>
              <a:rPr lang="ru-RU" sz="2400" b="1" dirty="0">
                <a:solidFill>
                  <a:srgbClr val="FF0000"/>
                </a:solidFill>
              </a:rPr>
              <a:t> и продолжение открытий на Индийском субконтиненте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6" y="1652080"/>
            <a:ext cx="6053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Индоарии</a:t>
            </a:r>
            <a:r>
              <a:rPr lang="ru-RU" b="1" dirty="0" smtClean="0"/>
              <a:t> – </a:t>
            </a:r>
            <a:r>
              <a:rPr lang="ru-RU" b="1" dirty="0"/>
              <a:t>пришельцы с северо-запада, возможно из степей Юго-Восточной Европы. Приблизительно в XIV–XIII вв. до н. э. они достигли Пенджаба и верхних течений Ганга и </a:t>
            </a:r>
            <a:r>
              <a:rPr lang="ru-RU" b="1" dirty="0" err="1"/>
              <a:t>Джамны</a:t>
            </a:r>
            <a:r>
              <a:rPr lang="ru-RU" b="1" dirty="0"/>
              <a:t>; часть </a:t>
            </a:r>
            <a:r>
              <a:rPr lang="ru-RU" b="1" dirty="0" err="1"/>
              <a:t>индоариев</a:t>
            </a:r>
            <a:r>
              <a:rPr lang="ru-RU" b="1" dirty="0"/>
              <a:t> осела </a:t>
            </a:r>
            <a:r>
              <a:rPr lang="ru-RU" b="1" dirty="0" smtClean="0"/>
              <a:t>здесь.</a:t>
            </a:r>
          </a:p>
          <a:p>
            <a:pPr algn="ctr"/>
            <a:r>
              <a:rPr lang="ru-RU" b="1" dirty="0"/>
              <a:t>«Южные» </a:t>
            </a:r>
            <a:r>
              <a:rPr lang="ru-RU" b="1" dirty="0" err="1"/>
              <a:t>индоарии</a:t>
            </a:r>
            <a:r>
              <a:rPr lang="ru-RU" b="1" dirty="0"/>
              <a:t> пересекли плато </a:t>
            </a:r>
            <a:r>
              <a:rPr lang="ru-RU" b="1" dirty="0" err="1"/>
              <a:t>Малву</a:t>
            </a:r>
            <a:r>
              <a:rPr lang="ru-RU" b="1" dirty="0"/>
              <a:t>, глубоко расчлененное притоками </a:t>
            </a:r>
            <a:r>
              <a:rPr lang="ru-RU" b="1" dirty="0" err="1"/>
              <a:t>Джамны</a:t>
            </a:r>
            <a:r>
              <a:rPr lang="ru-RU" b="1" dirty="0"/>
              <a:t>, </a:t>
            </a:r>
            <a:r>
              <a:rPr lang="ru-RU" b="1" dirty="0" err="1"/>
              <a:t>Чарманвати</a:t>
            </a:r>
            <a:r>
              <a:rPr lang="ru-RU" b="1" dirty="0"/>
              <a:t> (</a:t>
            </a:r>
            <a:r>
              <a:rPr lang="ru-RU" b="1" dirty="0" err="1"/>
              <a:t>Чамбал</a:t>
            </a:r>
            <a:r>
              <a:rPr lang="ru-RU" b="1" dirty="0"/>
              <a:t>) и </a:t>
            </a:r>
            <a:r>
              <a:rPr lang="ru-RU" b="1" dirty="0" err="1"/>
              <a:t>Ветравати</a:t>
            </a:r>
            <a:r>
              <a:rPr lang="ru-RU" b="1" dirty="0"/>
              <a:t> (</a:t>
            </a:r>
            <a:r>
              <a:rPr lang="ru-RU" b="1" dirty="0" err="1"/>
              <a:t>Бетва</a:t>
            </a:r>
            <a:r>
              <a:rPr lang="ru-RU" b="1" dirty="0"/>
              <a:t>), и достигли гор </a:t>
            </a:r>
            <a:r>
              <a:rPr lang="ru-RU" b="1" dirty="0" err="1"/>
              <a:t>Виндхья</a:t>
            </a:r>
            <a:r>
              <a:rPr lang="ru-RU" b="1" dirty="0"/>
              <a:t>. Дальнейшее продвижение на юг временно </a:t>
            </a:r>
            <a:r>
              <a:rPr lang="ru-RU" b="1" dirty="0" smtClean="0"/>
              <a:t>прекратилось. Основной </a:t>
            </a:r>
            <a:r>
              <a:rPr lang="ru-RU" b="1" dirty="0"/>
              <a:t>поток переселенцев шел по «Деканскому коридору» маршрутом </a:t>
            </a:r>
            <a:r>
              <a:rPr lang="ru-RU" b="1" dirty="0" err="1"/>
              <a:t>хараппанцев</a:t>
            </a:r>
            <a:r>
              <a:rPr lang="ru-RU" b="1" dirty="0"/>
              <a:t>: на юг от гор </a:t>
            </a:r>
            <a:r>
              <a:rPr lang="ru-RU" b="1" dirty="0" err="1"/>
              <a:t>Виндхья</a:t>
            </a:r>
            <a:r>
              <a:rPr lang="ru-RU" b="1" dirty="0"/>
              <a:t>, вдоль восточных склонов </a:t>
            </a:r>
            <a:r>
              <a:rPr lang="ru-RU" b="1" dirty="0" err="1"/>
              <a:t>Сахьядри</a:t>
            </a:r>
            <a:r>
              <a:rPr lang="ru-RU" b="1" dirty="0"/>
              <a:t> </a:t>
            </a:r>
            <a:r>
              <a:rPr lang="ru-RU" b="1" dirty="0" smtClean="0"/>
              <a:t>–Открытие </a:t>
            </a:r>
            <a:r>
              <a:rPr lang="ru-RU" b="1" dirty="0"/>
              <a:t>Шри-Ланки (вторичное) древнеиндийская традиция приписывает выходцам из </a:t>
            </a:r>
            <a:r>
              <a:rPr lang="ru-RU" b="1" dirty="0" err="1"/>
              <a:t>махаджанапады</a:t>
            </a:r>
            <a:r>
              <a:rPr lang="ru-RU" b="1" dirty="0"/>
              <a:t> </a:t>
            </a:r>
            <a:r>
              <a:rPr lang="ru-RU" b="1" dirty="0" err="1"/>
              <a:t>Синхала</a:t>
            </a:r>
            <a:r>
              <a:rPr lang="ru-RU" b="1" dirty="0"/>
              <a:t> (Пенджаб) во главе с </a:t>
            </a:r>
            <a:r>
              <a:rPr lang="ru-RU" b="1" dirty="0" err="1"/>
              <a:t>Виджаей</a:t>
            </a:r>
            <a:r>
              <a:rPr lang="ru-RU" b="1" dirty="0"/>
              <a:t>. Это произошло и VI–V вв. до н. э. и было совершено с моря. </a:t>
            </a:r>
          </a:p>
        </p:txBody>
      </p:sp>
    </p:spTree>
    <p:extLst>
      <p:ext uri="{BB962C8B-B14F-4D97-AF65-F5344CB8AC3E}">
        <p14:creationId xmlns:p14="http://schemas.microsoft.com/office/powerpoint/2010/main" val="163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2" y="57896"/>
            <a:ext cx="5270080" cy="680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575" y="1378039"/>
            <a:ext cx="2550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Древние индийцы в Центральной Азии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8085" y="450761"/>
            <a:ext cx="401391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/>
              <a:t>Проложение</a:t>
            </a:r>
            <a:r>
              <a:rPr lang="ru-RU" b="1" dirty="0" smtClean="0"/>
              <a:t> </a:t>
            </a:r>
            <a:r>
              <a:rPr lang="ru-RU" b="1" dirty="0"/>
              <a:t>Бирманской трассы. Эта древняя сухопутная торговая дорога шла вверх по долине Брахмапутры до гор, </a:t>
            </a:r>
            <a:r>
              <a:rPr lang="ru-RU" b="1" dirty="0" smtClean="0"/>
              <a:t>по </a:t>
            </a:r>
            <a:r>
              <a:rPr lang="ru-RU" b="1" dirty="0"/>
              <a:t>ее левому притоку к верховьям, через верхние течения </a:t>
            </a:r>
            <a:r>
              <a:rPr lang="ru-RU" b="1" dirty="0" err="1"/>
              <a:t>Салуина</a:t>
            </a:r>
            <a:r>
              <a:rPr lang="ru-RU" b="1" dirty="0"/>
              <a:t>, </a:t>
            </a:r>
            <a:r>
              <a:rPr lang="ru-RU" b="1" dirty="0" smtClean="0"/>
              <a:t>Меконга</a:t>
            </a:r>
            <a:r>
              <a:rPr lang="ru-RU" b="1" dirty="0"/>
              <a:t>, Янцзы и ее притока </a:t>
            </a:r>
            <a:r>
              <a:rPr lang="ru-RU" b="1" dirty="0" err="1" smtClean="0"/>
              <a:t>Ялунцзян</a:t>
            </a:r>
            <a:r>
              <a:rPr lang="ru-RU" b="1" dirty="0" smtClean="0"/>
              <a:t>, </a:t>
            </a:r>
            <a:r>
              <a:rPr lang="ru-RU" b="1" dirty="0"/>
              <a:t>по широким межгорным равнинам Восточного </a:t>
            </a:r>
            <a:r>
              <a:rPr lang="ru-RU" b="1" dirty="0" err="1"/>
              <a:t>Куньлуня</a:t>
            </a:r>
            <a:r>
              <a:rPr lang="ru-RU" b="1" dirty="0"/>
              <a:t> к китайским торговым форпостам на </a:t>
            </a:r>
            <a:r>
              <a:rPr lang="ru-RU" b="1" dirty="0" smtClean="0"/>
              <a:t>Хуанхэ.</a:t>
            </a:r>
          </a:p>
          <a:p>
            <a:pPr algn="r"/>
            <a:r>
              <a:rPr lang="ru-RU" b="1" dirty="0"/>
              <a:t>В последующие века миссионеры-индийцы проникли к гималайским областям. Они открыли верхние бассейны рек, берущих начало на северных склонах Гималаев, — Инда, его крупнейшего притока </a:t>
            </a:r>
            <a:r>
              <a:rPr lang="ru-RU" b="1" dirty="0" err="1"/>
              <a:t>Сатледжа</a:t>
            </a:r>
            <a:r>
              <a:rPr lang="ru-RU" b="1" dirty="0"/>
              <a:t> и Брахмапутры, где основали ряд монастырей. 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6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66" y="-24347"/>
            <a:ext cx="3727938" cy="688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19" y="632475"/>
            <a:ext cx="4220747" cy="515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4027" y="1313645"/>
            <a:ext cx="3590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Древнеиндийские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купцы ознакомились 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западными и южными, но также с северными и восточными перифериями пустыни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Такла-Макан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— II вв. н. э.,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буддийские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монахи начали прокладывать путь к Китаю, они должны были следовать через страны, население которых было бы готово оказать им теплый прием. В течение почти 1000 лет этот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центральноазиатский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путь оставался наиболее важной дорогой торговцев и миссионеров с запада в Китай и обратно. </a:t>
            </a:r>
          </a:p>
        </p:txBody>
      </p:sp>
    </p:spTree>
    <p:extLst>
      <p:ext uri="{BB962C8B-B14F-4D97-AF65-F5344CB8AC3E}">
        <p14:creationId xmlns:p14="http://schemas.microsoft.com/office/powerpoint/2010/main" val="4897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2" y="2307102"/>
            <a:ext cx="5429250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" y="257174"/>
            <a:ext cx="2965418" cy="30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57174"/>
            <a:ext cx="47625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36478" y="358495"/>
            <a:ext cx="3039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Древние индийцы и открытие Индокитайского полуострова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334" y="3326642"/>
            <a:ext cx="2442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поисках экзотических товаров и драгоценных металлов купцы из государств в низовьях Ганга совершали дальние плавания вдоль берегов Бенгальского залива. </a:t>
            </a:r>
          </a:p>
        </p:txBody>
      </p:sp>
    </p:spTree>
    <p:extLst>
      <p:ext uri="{BB962C8B-B14F-4D97-AF65-F5344CB8AC3E}">
        <p14:creationId xmlns:p14="http://schemas.microsoft.com/office/powerpoint/2010/main" val="16555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73" y="49237"/>
            <a:ext cx="6808763" cy="680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20463" y="394692"/>
            <a:ext cx="40762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Ход открытия индийцами огромного </a:t>
            </a:r>
            <a:r>
              <a:rPr lang="ru-RU" b="1" dirty="0" smtClean="0"/>
              <a:t>                                  юго-восточного </a:t>
            </a:r>
            <a:r>
              <a:rPr lang="ru-RU" b="1" dirty="0"/>
              <a:t>выступа Азиатского материка, который получил название </a:t>
            </a:r>
            <a:r>
              <a:rPr lang="ru-RU" b="1" dirty="0" err="1"/>
              <a:t>Суварнабхуми</a:t>
            </a:r>
            <a:r>
              <a:rPr lang="ru-RU" b="1" dirty="0"/>
              <a:t> («Золотая земля»), а значительно позже стал именоваться п-овом Индокитай, можно, с определенной долей вероятности, представить следующим образом. От устья Ганга, используя большие </a:t>
            </a:r>
            <a:r>
              <a:rPr lang="ru-RU" b="1" dirty="0" smtClean="0"/>
              <a:t>суда, </a:t>
            </a:r>
            <a:r>
              <a:rPr lang="ru-RU" b="1" dirty="0"/>
              <a:t>они проследили северные и восточные берега </a:t>
            </a:r>
            <a:r>
              <a:rPr lang="ru-RU" b="1" dirty="0" err="1"/>
              <a:t>Пурва</a:t>
            </a:r>
            <a:r>
              <a:rPr lang="ru-RU" b="1" dirty="0"/>
              <a:t> </a:t>
            </a:r>
            <a:r>
              <a:rPr lang="ru-RU" b="1" dirty="0" err="1"/>
              <a:t>Самудра</a:t>
            </a:r>
            <a:r>
              <a:rPr lang="ru-RU" b="1" dirty="0"/>
              <a:t> («Восточного моря» — Бенгальского залива) на 1200 км, открыв изрезанное низменное </a:t>
            </a:r>
            <a:r>
              <a:rPr lang="ru-RU" b="1" dirty="0" err="1"/>
              <a:t>Араканское</a:t>
            </a:r>
            <a:r>
              <a:rPr lang="ru-RU" b="1" dirty="0"/>
              <a:t> </a:t>
            </a:r>
            <a:r>
              <a:rPr lang="ru-RU" b="1" dirty="0" smtClean="0"/>
              <a:t>побережье.</a:t>
            </a:r>
          </a:p>
          <a:p>
            <a:pPr algn="ctr"/>
            <a:r>
              <a:rPr lang="ru-RU" b="1" dirty="0" smtClean="0"/>
              <a:t>Освоение </a:t>
            </a:r>
            <a:r>
              <a:rPr lang="ru-RU" b="1" dirty="0"/>
              <a:t>этих путей в IV–III вв. </a:t>
            </a:r>
            <a:r>
              <a:rPr lang="ru-RU" b="1" dirty="0" smtClean="0"/>
              <a:t>до       </a:t>
            </a:r>
            <a:r>
              <a:rPr lang="ru-RU" b="1" dirty="0"/>
              <a:t>н. э. позволило установить более или менее регулярную торговлю со странами </a:t>
            </a:r>
            <a:r>
              <a:rPr lang="ru-RU" b="1" dirty="0" smtClean="0"/>
              <a:t>Юго-Восточной Азии.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25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F67664-9824-48AC-9B74-CFCD9D6B9505}"/>
</file>

<file path=customXml/itemProps2.xml><?xml version="1.0" encoding="utf-8"?>
<ds:datastoreItem xmlns:ds="http://schemas.openxmlformats.org/officeDocument/2006/customXml" ds:itemID="{29F25A3E-DBA9-49BC-9C09-21393BD92749}"/>
</file>

<file path=customXml/itemProps3.xml><?xml version="1.0" encoding="utf-8"?>
<ds:datastoreItem xmlns:ds="http://schemas.openxmlformats.org/officeDocument/2006/customXml" ds:itemID="{19F1EEE1-5CB2-4DF4-9134-EA23B584B6F5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1028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ййй</cp:lastModifiedBy>
  <cp:revision>21</cp:revision>
  <dcterms:created xsi:type="dcterms:W3CDTF">2014-11-26T17:24:19Z</dcterms:created>
  <dcterms:modified xsi:type="dcterms:W3CDTF">2015-04-19T09:16:38Z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